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97" r:id="rId2"/>
    <p:sldId id="299" r:id="rId3"/>
    <p:sldId id="298" r:id="rId4"/>
    <p:sldId id="300" r:id="rId5"/>
    <p:sldId id="304" r:id="rId6"/>
    <p:sldId id="343" r:id="rId7"/>
    <p:sldId id="305" r:id="rId8"/>
    <p:sldId id="344" r:id="rId9"/>
    <p:sldId id="306" r:id="rId10"/>
    <p:sldId id="351" r:id="rId11"/>
    <p:sldId id="345" r:id="rId12"/>
    <p:sldId id="307" r:id="rId13"/>
    <p:sldId id="346" r:id="rId14"/>
    <p:sldId id="347" r:id="rId15"/>
    <p:sldId id="348" r:id="rId16"/>
    <p:sldId id="349" r:id="rId17"/>
    <p:sldId id="350" r:id="rId18"/>
    <p:sldId id="342" r:id="rId19"/>
  </p:sldIdLst>
  <p:sldSz cx="9144000" cy="5143500" type="screen16x9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9E"/>
    <a:srgbClr val="10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howGuides="1">
      <p:cViewPr varScale="1">
        <p:scale>
          <a:sx n="116" d="100"/>
          <a:sy n="116" d="100"/>
        </p:scale>
        <p:origin x="643" y="72"/>
      </p:cViewPr>
      <p:guideLst>
        <p:guide orient="horz" pos="1620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5D477-AE64-46E1-9AB5-695E408BAA85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23211-66F3-4E52-BE2E-D8A9E8DA1D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07"/>
            <a:ext cx="9141222" cy="514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/>
            </a:gs>
            <a:gs pos="50000">
              <a:srgbClr val="FBFBFB"/>
            </a:gs>
            <a:gs pos="100000">
              <a:srgbClr val="FCFCFC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07"/>
            <a:ext cx="9141222" cy="514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419622"/>
            <a:ext cx="9144000" cy="2447924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138304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企业内购的一套购物站点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3332751" y="2800563"/>
            <a:ext cx="3600400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459256" y="2813102"/>
            <a:ext cx="334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5A9E"/>
                </a:solidFill>
                <a:cs typeface="+mn-ea"/>
                <a:sym typeface="+mn-lt"/>
              </a:rPr>
              <a:t>花梨队：高家豪 杨志卫</a:t>
            </a:r>
            <a:endParaRPr lang="en-US" altLang="zh-CN" sz="2400" b="1" dirty="0" smtClean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97" name="Group 17"/>
          <p:cNvGrpSpPr>
            <a:grpSpLocks noChangeAspect="1"/>
          </p:cNvGrpSpPr>
          <p:nvPr/>
        </p:nvGrpSpPr>
        <p:grpSpPr bwMode="auto">
          <a:xfrm>
            <a:off x="2555776" y="2784003"/>
            <a:ext cx="457188" cy="490764"/>
            <a:chOff x="231" y="1205"/>
            <a:chExt cx="640" cy="6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8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2" grpId="0" animBg="1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8869" y="2267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项目亮点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11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12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69" y="1707654"/>
            <a:ext cx="6614120" cy="3303422"/>
          </a:xfrm>
          <a:prstGeom prst="rect">
            <a:avLst/>
          </a:prstGeom>
        </p:spPr>
      </p:pic>
      <p:sp>
        <p:nvSpPr>
          <p:cNvPr id="14" name="TextBox 10"/>
          <p:cNvSpPr txBox="1"/>
          <p:nvPr/>
        </p:nvSpPr>
        <p:spPr>
          <a:xfrm>
            <a:off x="1228869" y="113108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可以自主修改用户管理界面用户信息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技术说明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3757" y="1887328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195" y="24125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/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技术说明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5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6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Box 10"/>
          <p:cNvSpPr txBox="1"/>
          <p:nvPr/>
        </p:nvSpPr>
        <p:spPr>
          <a:xfrm>
            <a:off x="827584" y="1163389"/>
            <a:ext cx="6966119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dirty="0" smtClean="0">
                <a:cs typeface="+mn-ea"/>
                <a:sym typeface="+mn-lt"/>
              </a:rPr>
              <a:t>总体说明：</a:t>
            </a:r>
            <a:endParaRPr lang="en-US" altLang="zh-CN" kern="0" dirty="0" smtClean="0"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总共分为两个个大类的页面：用户界面，管理员界面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noProof="0" dirty="0">
                <a:cs typeface="+mn-ea"/>
                <a:sym typeface="+mn-lt"/>
              </a:rPr>
              <a:t>前端</a:t>
            </a:r>
            <a:r>
              <a:rPr lang="zh-CN" altLang="en-US" kern="0" noProof="0" dirty="0" smtClean="0">
                <a:cs typeface="+mn-ea"/>
                <a:sym typeface="+mn-lt"/>
              </a:rPr>
              <a:t>框架：</a:t>
            </a:r>
            <a:endParaRPr lang="en-US" altLang="zh-CN" kern="0" noProof="0" dirty="0" smtClean="0"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使用</a:t>
            </a:r>
            <a:r>
              <a:rPr kumimoji="0" lang="en-US" altLang="zh-CN" sz="1800" b="0" i="0" u="none" strike="noStrike" kern="0" cap="none" spc="0" normalizeH="0" baseline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react+mobx+antd</a:t>
            </a:r>
            <a:endParaRPr kumimoji="0" lang="en-US" altLang="zh-CN" sz="1800" b="0" i="0" u="none" strike="noStrike" kern="0" cap="none" spc="0" normalizeH="0" baseline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noProof="0" dirty="0" smtClean="0">
                <a:cs typeface="+mn-ea"/>
                <a:sym typeface="+mn-lt"/>
              </a:rPr>
              <a:t>后端框架：</a:t>
            </a:r>
            <a:endParaRPr lang="en-US" altLang="zh-CN" kern="0" noProof="0" dirty="0" smtClean="0"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800" b="0" i="0" u="none" strike="noStrike" kern="0" cap="none" spc="0" normalizeH="0" baseline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koa+nodejs</a:t>
            </a:r>
            <a:endParaRPr kumimoji="0" lang="en-US" altLang="zh-CN" sz="1800" b="0" i="0" u="none" strike="noStrike" kern="0" cap="none" spc="0" normalizeH="0" baseline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noProof="0" dirty="0" smtClean="0">
                <a:cs typeface="+mn-ea"/>
                <a:sym typeface="+mn-lt"/>
              </a:rPr>
              <a:t>前端基础目录：</a:t>
            </a:r>
            <a:endParaRPr lang="en-US" altLang="zh-CN" kern="0" dirty="0">
              <a:cs typeface="+mn-ea"/>
              <a:sym typeface="+mn-lt"/>
            </a:endParaRPr>
          </a:p>
          <a:p>
            <a:pPr>
              <a:defRPr/>
            </a:pPr>
            <a:r>
              <a:rPr lang="en-US" altLang="zh-CN" kern="0" dirty="0" smtClean="0">
                <a:cs typeface="+mn-ea"/>
                <a:sym typeface="+mn-lt"/>
              </a:rPr>
              <a:t>public                       </a:t>
            </a:r>
            <a:r>
              <a:rPr lang="zh-CN" altLang="en-US" kern="0" dirty="0" smtClean="0">
                <a:cs typeface="+mn-ea"/>
                <a:sym typeface="+mn-lt"/>
              </a:rPr>
              <a:t>存放</a:t>
            </a:r>
            <a:r>
              <a:rPr lang="zh-CN" altLang="en-US" kern="0" dirty="0">
                <a:cs typeface="+mn-ea"/>
                <a:sym typeface="+mn-lt"/>
              </a:rPr>
              <a:t>部分</a:t>
            </a:r>
            <a:r>
              <a:rPr lang="en-US" altLang="zh-CN" kern="0" dirty="0" err="1">
                <a:cs typeface="+mn-ea"/>
                <a:sym typeface="+mn-lt"/>
              </a:rPr>
              <a:t>img</a:t>
            </a:r>
            <a:r>
              <a:rPr lang="zh-CN" altLang="en-US" kern="0" dirty="0">
                <a:cs typeface="+mn-ea"/>
                <a:sym typeface="+mn-lt"/>
              </a:rPr>
              <a:t>标签的</a:t>
            </a:r>
            <a:r>
              <a:rPr lang="en-US" altLang="zh-CN" kern="0" dirty="0" err="1">
                <a:cs typeface="+mn-ea"/>
                <a:sym typeface="+mn-lt"/>
              </a:rPr>
              <a:t>src</a:t>
            </a:r>
            <a:r>
              <a:rPr lang="zh-CN" altLang="en-US" kern="0" dirty="0" smtClean="0">
                <a:cs typeface="+mn-ea"/>
                <a:sym typeface="+mn-lt"/>
              </a:rPr>
              <a:t>文件</a:t>
            </a:r>
            <a:endParaRPr lang="en-US" altLang="zh-CN" kern="0" dirty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/components </a:t>
            </a:r>
            <a:r>
              <a:rPr lang="en-US" altLang="zh-CN" kern="0" dirty="0">
                <a:cs typeface="+mn-ea"/>
                <a:sym typeface="+mn-lt"/>
              </a:rPr>
              <a:t> </a:t>
            </a:r>
            <a:r>
              <a:rPr lang="en-US" altLang="zh-CN" kern="0" dirty="0" smtClean="0">
                <a:cs typeface="+mn-ea"/>
                <a:sym typeface="+mn-lt"/>
              </a:rPr>
              <a:t>    </a:t>
            </a:r>
            <a:r>
              <a:rPr lang="zh-CN" altLang="en-US" kern="0" dirty="0" smtClean="0">
                <a:cs typeface="+mn-ea"/>
                <a:sym typeface="+mn-lt"/>
              </a:rPr>
              <a:t>存放组件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</a:t>
            </a:r>
            <a:r>
              <a:rPr lang="en-US" altLang="zh-CN" kern="0" dirty="0" err="1" smtClean="0">
                <a:cs typeface="+mn-ea"/>
                <a:sym typeface="+mn-lt"/>
              </a:rPr>
              <a:t>api</a:t>
            </a:r>
            <a:r>
              <a:rPr lang="en-US" altLang="zh-CN" kern="0" dirty="0" smtClean="0">
                <a:cs typeface="+mn-ea"/>
                <a:sym typeface="+mn-lt"/>
              </a:rPr>
              <a:t>                     </a:t>
            </a:r>
            <a:r>
              <a:rPr lang="zh-CN" altLang="en-US" kern="0" dirty="0" smtClean="0">
                <a:cs typeface="+mn-ea"/>
                <a:sym typeface="+mn-lt"/>
              </a:rPr>
              <a:t>存放</a:t>
            </a:r>
            <a:r>
              <a:rPr lang="en-US" altLang="zh-CN" kern="0" dirty="0" err="1" smtClean="0">
                <a:cs typeface="+mn-ea"/>
                <a:sym typeface="+mn-lt"/>
              </a:rPr>
              <a:t>axios</a:t>
            </a:r>
            <a:r>
              <a:rPr lang="zh-CN" altLang="en-US" kern="0" dirty="0" smtClean="0">
                <a:cs typeface="+mn-ea"/>
                <a:sym typeface="+mn-lt"/>
              </a:rPr>
              <a:t>接口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/pages                </a:t>
            </a:r>
            <a:r>
              <a:rPr lang="zh-CN" altLang="en-US" kern="0" dirty="0" smtClean="0">
                <a:cs typeface="+mn-ea"/>
                <a:sym typeface="+mn-lt"/>
              </a:rPr>
              <a:t>存放后台页面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</a:t>
            </a:r>
            <a:r>
              <a:rPr lang="en-US" altLang="zh-CN" kern="0" dirty="0" err="1" smtClean="0">
                <a:cs typeface="+mn-ea"/>
                <a:sym typeface="+mn-lt"/>
              </a:rPr>
              <a:t>redux</a:t>
            </a:r>
            <a:r>
              <a:rPr lang="en-US" altLang="zh-CN" kern="0" dirty="0" smtClean="0">
                <a:cs typeface="+mn-ea"/>
                <a:sym typeface="+mn-lt"/>
              </a:rPr>
              <a:t>                 </a:t>
            </a:r>
            <a:r>
              <a:rPr lang="en-US" altLang="zh-CN" kern="0" dirty="0" err="1" smtClean="0">
                <a:cs typeface="+mn-ea"/>
                <a:sym typeface="+mn-lt"/>
              </a:rPr>
              <a:t>axios</a:t>
            </a:r>
            <a:r>
              <a:rPr lang="zh-CN" altLang="en-US" kern="0" dirty="0" smtClean="0">
                <a:cs typeface="+mn-ea"/>
                <a:sym typeface="+mn-lt"/>
              </a:rPr>
              <a:t>管理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/router                 </a:t>
            </a:r>
            <a:r>
              <a:rPr lang="zh-CN" altLang="en-US" kern="0" dirty="0" smtClean="0">
                <a:cs typeface="+mn-ea"/>
                <a:sym typeface="+mn-lt"/>
              </a:rPr>
              <a:t>存放路由管理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/store                   </a:t>
            </a:r>
            <a:r>
              <a:rPr lang="zh-CN" altLang="en-US" kern="0" dirty="0" smtClean="0">
                <a:cs typeface="+mn-ea"/>
                <a:sym typeface="+mn-lt"/>
              </a:rPr>
              <a:t>状态管理</a:t>
            </a:r>
            <a:endParaRPr lang="en-US" altLang="zh-CN" kern="0" dirty="0" smtClean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195" y="24125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/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技术说明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5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6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Box 10"/>
          <p:cNvSpPr txBox="1"/>
          <p:nvPr/>
        </p:nvSpPr>
        <p:spPr>
          <a:xfrm>
            <a:off x="774232" y="1059582"/>
            <a:ext cx="6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noProof="0" dirty="0" smtClean="0">
                <a:cs typeface="+mn-ea"/>
                <a:sym typeface="+mn-lt"/>
              </a:rPr>
              <a:t>后端</a:t>
            </a:r>
            <a:r>
              <a:rPr lang="en-US" altLang="zh-CN" kern="0" noProof="0" dirty="0" smtClean="0">
                <a:cs typeface="+mn-ea"/>
                <a:sym typeface="+mn-lt"/>
              </a:rPr>
              <a:t>·</a:t>
            </a:r>
            <a:r>
              <a:rPr lang="zh-CN" altLang="en-US" kern="0" noProof="0" dirty="0" smtClean="0">
                <a:cs typeface="+mn-ea"/>
                <a:sym typeface="+mn-lt"/>
              </a:rPr>
              <a:t>基础目录：</a:t>
            </a:r>
            <a:endParaRPr lang="en-US" altLang="zh-CN" kern="0" noProof="0" dirty="0" smtClean="0"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zh-CN" kern="0" dirty="0" smtClean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7920" y="1923678"/>
            <a:ext cx="6462231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zh-CN" kern="0" dirty="0" smtClean="0">
                <a:cs typeface="+mn-ea"/>
                <a:sym typeface="+mn-lt"/>
              </a:rPr>
              <a:t>session	</a:t>
            </a:r>
            <a:r>
              <a:rPr lang="en-US" altLang="zh-CN" kern="0" dirty="0" err="1" smtClean="0">
                <a:cs typeface="+mn-ea"/>
                <a:sym typeface="+mn-lt"/>
              </a:rPr>
              <a:t>定义用户会话的基础服务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>
              <a:defRPr/>
            </a:pPr>
            <a:r>
              <a:rPr lang="en-US" altLang="zh-CN" kern="0" dirty="0" smtClean="0">
                <a:cs typeface="+mn-ea"/>
                <a:sym typeface="+mn-lt"/>
              </a:rPr>
              <a:t>storage	</a:t>
            </a:r>
            <a:r>
              <a:rPr lang="en-US" altLang="zh-CN" kern="0" dirty="0" err="1" smtClean="0">
                <a:cs typeface="+mn-ea"/>
                <a:sym typeface="+mn-lt"/>
              </a:rPr>
              <a:t>初始化数据表的基础服务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router	</a:t>
            </a:r>
            <a:r>
              <a:rPr lang="en-US" altLang="zh-CN" kern="0" dirty="0" err="1" smtClean="0">
                <a:cs typeface="+mn-ea"/>
                <a:sym typeface="+mn-lt"/>
              </a:rPr>
              <a:t>定义路由的基础服务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hotel	</a:t>
            </a:r>
            <a:r>
              <a:rPr lang="en-US" altLang="zh-CN" kern="0" dirty="0" err="1" smtClean="0">
                <a:cs typeface="+mn-ea"/>
                <a:sym typeface="+mn-lt"/>
              </a:rPr>
              <a:t>初始化酒店信息的应用服务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room	</a:t>
            </a:r>
            <a:r>
              <a:rPr lang="en-US" altLang="zh-CN" kern="0" dirty="0" err="1" smtClean="0">
                <a:cs typeface="+mn-ea"/>
                <a:sym typeface="+mn-lt"/>
              </a:rPr>
              <a:t>初始化房间信息的应用服务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order	</a:t>
            </a:r>
            <a:r>
              <a:rPr lang="en-US" altLang="zh-CN" kern="0" dirty="0" err="1" smtClean="0">
                <a:cs typeface="+mn-ea"/>
                <a:sym typeface="+mn-lt"/>
              </a:rPr>
              <a:t>订单应用服务，对前端订单信息相关接口进行处理和响应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user	</a:t>
            </a:r>
            <a:r>
              <a:rPr lang="en-US" altLang="zh-CN" kern="0" dirty="0" err="1" smtClean="0">
                <a:cs typeface="+mn-ea"/>
                <a:sym typeface="+mn-lt"/>
              </a:rPr>
              <a:t>用户应用服务，对前端用户信息相关接口进行处理和响应</a:t>
            </a:r>
            <a:endParaRPr lang="en-US" altLang="zh-CN" kern="0" dirty="0" smtClean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难点突破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3894" y="1886750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195" y="24125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/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难点突破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5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6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Rounded Rectangle 27"/>
          <p:cNvSpPr/>
          <p:nvPr/>
        </p:nvSpPr>
        <p:spPr>
          <a:xfrm>
            <a:off x="874581" y="1564593"/>
            <a:ext cx="657827" cy="6389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</a:t>
            </a:r>
          </a:p>
        </p:txBody>
      </p:sp>
      <p:sp>
        <p:nvSpPr>
          <p:cNvPr id="20" name="TextBox 37"/>
          <p:cNvSpPr txBox="1"/>
          <p:nvPr/>
        </p:nvSpPr>
        <p:spPr>
          <a:xfrm>
            <a:off x="1562735" y="1494155"/>
            <a:ext cx="7053580" cy="54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酒店详情页筛选房间</a:t>
            </a:r>
            <a:endParaRPr lang="en-US" altLang="zh-CN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zh-CN" altLang="en-US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与数据库交互，按需返回房间信息并更新显示</a:t>
            </a:r>
          </a:p>
        </p:txBody>
      </p:sp>
      <p:sp>
        <p:nvSpPr>
          <p:cNvPr id="22" name="Rounded Rectangle 26"/>
          <p:cNvSpPr/>
          <p:nvPr/>
        </p:nvSpPr>
        <p:spPr>
          <a:xfrm>
            <a:off x="847765" y="2454388"/>
            <a:ext cx="657827" cy="6389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</a:t>
            </a:r>
          </a:p>
        </p:txBody>
      </p:sp>
      <p:sp>
        <p:nvSpPr>
          <p:cNvPr id="23" name="TextBox 43"/>
          <p:cNvSpPr txBox="1"/>
          <p:nvPr/>
        </p:nvSpPr>
        <p:spPr>
          <a:xfrm>
            <a:off x="1562676" y="2384034"/>
            <a:ext cx="6033660" cy="54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支付页倒计时功能</a:t>
            </a:r>
            <a:endParaRPr lang="en-US" altLang="zh-CN" sz="1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支付页倒计时采用</a:t>
            </a:r>
            <a:r>
              <a:rPr lang="en-US" altLang="zh-CN" sz="1335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useEffect+useRef</a:t>
            </a:r>
            <a:r>
              <a:rPr lang="zh-CN" altLang="en-US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解决了倒计时无法正常显示的问题</a:t>
            </a:r>
            <a:endParaRPr lang="en-US" sz="1335" b="1" dirty="0">
              <a:latin typeface="微软雅黑" panose="020B0503020204020204" pitchFamily="34" charset="-122"/>
            </a:endParaRPr>
          </a:p>
        </p:txBody>
      </p:sp>
      <p:sp>
        <p:nvSpPr>
          <p:cNvPr id="25" name="Rounded Rectangle 25"/>
          <p:cNvSpPr/>
          <p:nvPr/>
        </p:nvSpPr>
        <p:spPr>
          <a:xfrm>
            <a:off x="847765" y="3344182"/>
            <a:ext cx="657827" cy="6389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</a:t>
            </a:r>
          </a:p>
        </p:txBody>
      </p:sp>
      <p:sp>
        <p:nvSpPr>
          <p:cNvPr id="26" name="TextBox 57"/>
          <p:cNvSpPr txBox="1"/>
          <p:nvPr/>
        </p:nvSpPr>
        <p:spPr>
          <a:xfrm>
            <a:off x="1562735" y="3274060"/>
            <a:ext cx="668909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用户管理界面</a:t>
            </a:r>
            <a:endParaRPr lang="en-US" altLang="zh-CN" sz="16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5" b="1" dirty="0">
                <a:latin typeface="微软雅黑" panose="020B0503020204020204" pitchFamily="34" charset="-122"/>
              </a:rPr>
              <a:t>使用</a:t>
            </a:r>
            <a:r>
              <a:rPr lang="en-US" altLang="zh-CN" sz="1335" b="1" dirty="0">
                <a:latin typeface="微软雅黑" panose="020B0503020204020204" pitchFamily="34" charset="-122"/>
              </a:rPr>
              <a:t>antd</a:t>
            </a:r>
            <a:r>
              <a:rPr lang="zh-CN" altLang="en-US" sz="1335" b="1" dirty="0">
                <a:latin typeface="微软雅黑" panose="020B0503020204020204" pitchFamily="34" charset="-122"/>
              </a:rPr>
              <a:t>的表单组件管理表单信息，使用对话框组件更新</a:t>
            </a:r>
            <a:r>
              <a:rPr lang="en-US" altLang="zh-CN" sz="1335" b="1" dirty="0">
                <a:latin typeface="微软雅黑" panose="020B0503020204020204" pitchFamily="34" charset="-122"/>
              </a:rPr>
              <a:t>/</a:t>
            </a:r>
            <a:r>
              <a:rPr lang="zh-CN" altLang="en-US" sz="1335" b="1" dirty="0">
                <a:latin typeface="微软雅黑" panose="020B0503020204020204" pitchFamily="34" charset="-122"/>
              </a:rPr>
              <a:t>添加用户，使用</a:t>
            </a:r>
            <a:r>
              <a:rPr lang="en-US" altLang="zh-CN" sz="1335" b="1" dirty="0">
                <a:latin typeface="微软雅黑" panose="020B0503020204020204" pitchFamily="34" charset="-122"/>
              </a:rPr>
              <a:t>axios</a:t>
            </a:r>
            <a:r>
              <a:rPr lang="zh-CN" altLang="en-US" sz="1335" b="1" dirty="0">
                <a:latin typeface="微软雅黑" panose="020B0503020204020204" pitchFamily="34" charset="-122"/>
              </a:rPr>
              <a:t>与数据库交互，完成信息更新。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  <p:bldP spid="23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成果展示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3894" y="1886750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195" y="24125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/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成果展示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5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6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700" y="977246"/>
            <a:ext cx="7776864" cy="413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412712"/>
            <a:ext cx="9144000" cy="2447924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smtClea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185184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prstClr val="white"/>
                </a:solidFill>
                <a:cs typeface="+mn-ea"/>
                <a:sym typeface="+mn-lt"/>
              </a:rPr>
              <a:t>THANKS!</a:t>
            </a:r>
            <a:endParaRPr lang="en-US" altLang="zh-CN" sz="9600" b="1" dirty="0" smtClean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331640" y="1393524"/>
            <a:ext cx="7092823" cy="3260831"/>
            <a:chOff x="1363302" y="1365525"/>
            <a:chExt cx="9457097" cy="4347774"/>
          </a:xfrm>
        </p:grpSpPr>
        <p:sp>
          <p:nvSpPr>
            <p:cNvPr id="36" name="圆角矩形 35"/>
            <p:cNvSpPr/>
            <p:nvPr/>
          </p:nvSpPr>
          <p:spPr>
            <a:xfrm>
              <a:off x="1394459" y="1380931"/>
              <a:ext cx="9402129" cy="4312638"/>
            </a:xfrm>
            <a:prstGeom prst="roundRect">
              <a:avLst>
                <a:gd name="adj" fmla="val 7029"/>
              </a:avLst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1363302" y="1365525"/>
              <a:ext cx="9457097" cy="4347774"/>
            </a:xfrm>
            <a:prstGeom prst="roundRect">
              <a:avLst>
                <a:gd name="adj" fmla="val 7380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8" name="TextBox 9"/>
          <p:cNvSpPr txBox="1"/>
          <p:nvPr/>
        </p:nvSpPr>
        <p:spPr>
          <a:xfrm>
            <a:off x="1773539" y="1863247"/>
            <a:ext cx="6033652" cy="18719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 smtClean="0">
                <a:solidFill>
                  <a:sysClr val="window" lastClr="FFFFFF">
                    <a:lumMod val="50000"/>
                  </a:sysClr>
                </a:solidFill>
                <a:cs typeface="+mn-ea"/>
                <a:sym typeface="+mn-lt"/>
              </a:rPr>
              <a:t>公司氛围作为公司重要的组成部分，一个和谐自由的公司氛围能够极大提升员工的工作热情和积极性。加上近年来旅游的大热，所以我们推出了一套企业内购系统，方便员工随时可以通过系统预约出行，加上员工内部的优惠价格，能够较好的提升员工幸福感，培养自由的的出行理念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457859" y="1515746"/>
            <a:ext cx="401524" cy="40152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flipH="1">
            <a:off x="1061847" y="1543804"/>
            <a:ext cx="264797" cy="264797"/>
          </a:xfrm>
          <a:prstGeom prst="ellipse">
            <a:avLst/>
          </a:prstGeom>
          <a:solidFill>
            <a:srgbClr val="005A9E"/>
          </a:solidFill>
          <a:ln w="2857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06749" y="381035"/>
            <a:ext cx="1180635" cy="1180636"/>
            <a:chOff x="1129232" y="711771"/>
            <a:chExt cx="1228944" cy="1228944"/>
          </a:xfrm>
        </p:grpSpPr>
        <p:grpSp>
          <p:nvGrpSpPr>
            <p:cNvPr id="60" name="组合 59"/>
            <p:cNvGrpSpPr/>
            <p:nvPr/>
          </p:nvGrpSpPr>
          <p:grpSpPr>
            <a:xfrm flipH="1">
              <a:off x="1129232" y="711771"/>
              <a:ext cx="1228944" cy="1228944"/>
              <a:chOff x="2848131" y="1860029"/>
              <a:chExt cx="3807502" cy="3807502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1278439" y="859618"/>
              <a:ext cx="937494" cy="937494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文本框 4"/>
            <p:cNvSpPr txBox="1"/>
            <p:nvPr/>
          </p:nvSpPr>
          <p:spPr>
            <a:xfrm>
              <a:off x="1264246" y="930196"/>
              <a:ext cx="951687" cy="8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rPr>
                <a:t>项目介绍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5" name="椭圆 64"/>
          <p:cNvSpPr/>
          <p:nvPr/>
        </p:nvSpPr>
        <p:spPr>
          <a:xfrm flipH="1">
            <a:off x="1592380" y="855585"/>
            <a:ext cx="535269" cy="535270"/>
          </a:xfrm>
          <a:prstGeom prst="ellipse">
            <a:avLst/>
          </a:prstGeom>
          <a:solidFill>
            <a:srgbClr val="005A9E"/>
          </a:solidFill>
          <a:ln w="2857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 flipH="1">
            <a:off x="1494573" y="470985"/>
            <a:ext cx="239777" cy="23977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7" grpId="0" animBg="1"/>
      <p:bldP spid="58" grpId="0" animBg="1"/>
      <p:bldP spid="65" grpId="0" animBg="1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六边形 33"/>
          <p:cNvSpPr/>
          <p:nvPr/>
        </p:nvSpPr>
        <p:spPr>
          <a:xfrm>
            <a:off x="2402797" y="772185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六边形 34"/>
          <p:cNvSpPr/>
          <p:nvPr/>
        </p:nvSpPr>
        <p:spPr>
          <a:xfrm>
            <a:off x="3062240" y="846017"/>
            <a:ext cx="2166871" cy="608420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六边形 35"/>
          <p:cNvSpPr/>
          <p:nvPr/>
        </p:nvSpPr>
        <p:spPr>
          <a:xfrm>
            <a:off x="2438771" y="2391881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六边形 36"/>
          <p:cNvSpPr/>
          <p:nvPr/>
        </p:nvSpPr>
        <p:spPr>
          <a:xfrm>
            <a:off x="3098214" y="2465713"/>
            <a:ext cx="2130897" cy="608420"/>
          </a:xfrm>
          <a:prstGeom prst="hexagon">
            <a:avLst/>
          </a:prstGeom>
          <a:solidFill>
            <a:srgbClr val="005A9E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3510636" y="887989"/>
            <a:ext cx="171847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成员分工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3547066" y="2539771"/>
            <a:ext cx="168204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项目灵感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Freeform 5"/>
          <p:cNvSpPr/>
          <p:nvPr/>
        </p:nvSpPr>
        <p:spPr bwMode="auto">
          <a:xfrm>
            <a:off x="-4959" y="1791825"/>
            <a:ext cx="2212496" cy="196091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587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rgbClr val="005A9E"/>
              </a:solidFill>
              <a:cs typeface="+mn-ea"/>
              <a:sym typeface="+mn-lt"/>
            </a:endParaRPr>
          </a:p>
        </p:txBody>
      </p:sp>
      <p:sp>
        <p:nvSpPr>
          <p:cNvPr id="47" name="Freeform 5"/>
          <p:cNvSpPr/>
          <p:nvPr/>
        </p:nvSpPr>
        <p:spPr bwMode="auto">
          <a:xfrm>
            <a:off x="190301" y="1856221"/>
            <a:ext cx="2212496" cy="196091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61000"/>
                  <a:lumOff val="39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outerShdw blurRad="266700" dist="203200" dir="678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rgbClr val="005A9E"/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3368" y="2275852"/>
            <a:ext cx="1638756" cy="784808"/>
          </a:xfrm>
          <a:prstGeom prst="rect">
            <a:avLst/>
          </a:prstGeom>
        </p:spPr>
        <p:txBody>
          <a:bodyPr wrap="square" lIns="91418" tIns="45709" rIns="91418" bIns="45709">
            <a:spAutoFit/>
          </a:bodyPr>
          <a:lstStyle/>
          <a:p>
            <a:pPr defTabSz="93345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kern="0" dirty="0">
                <a:solidFill>
                  <a:srgbClr val="005A9E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49" name="Rectangle 4"/>
          <p:cNvSpPr txBox="1">
            <a:spLocks noChangeArrowheads="1"/>
          </p:cNvSpPr>
          <p:nvPr/>
        </p:nvSpPr>
        <p:spPr bwMode="auto">
          <a:xfrm>
            <a:off x="545483" y="2977931"/>
            <a:ext cx="1480053" cy="38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54" tIns="34277" rIns="68554" bIns="34277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dirty="0">
                <a:solidFill>
                  <a:srgbClr val="005A9E"/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1800" kern="0" dirty="0">
              <a:solidFill>
                <a:srgbClr val="005A9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 rot="16200000">
            <a:off x="2636698" y="655345"/>
            <a:ext cx="851086" cy="960278"/>
            <a:chOff x="8439634" y="3544648"/>
            <a:chExt cx="1611146" cy="1817848"/>
          </a:xfrm>
        </p:grpSpPr>
        <p:sp>
          <p:nvSpPr>
            <p:cNvPr id="51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2896811" y="919441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 rot="16200000">
            <a:off x="2672672" y="2275041"/>
            <a:ext cx="851086" cy="960278"/>
            <a:chOff x="8439634" y="3544648"/>
            <a:chExt cx="1611146" cy="1817848"/>
          </a:xfrm>
        </p:grpSpPr>
        <p:sp>
          <p:nvSpPr>
            <p:cNvPr id="55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2932785" y="2527549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6" name="六边形 65"/>
          <p:cNvSpPr/>
          <p:nvPr/>
        </p:nvSpPr>
        <p:spPr>
          <a:xfrm>
            <a:off x="2402797" y="3899616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六边形 66"/>
          <p:cNvSpPr/>
          <p:nvPr/>
        </p:nvSpPr>
        <p:spPr>
          <a:xfrm>
            <a:off x="3062240" y="3973448"/>
            <a:ext cx="2166871" cy="608420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六边形 67"/>
          <p:cNvSpPr/>
          <p:nvPr/>
        </p:nvSpPr>
        <p:spPr>
          <a:xfrm>
            <a:off x="5709249" y="772185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六边形 68"/>
          <p:cNvSpPr/>
          <p:nvPr/>
        </p:nvSpPr>
        <p:spPr>
          <a:xfrm>
            <a:off x="6368692" y="846017"/>
            <a:ext cx="2130897" cy="608420"/>
          </a:xfrm>
          <a:prstGeom prst="hexagon">
            <a:avLst/>
          </a:prstGeom>
          <a:solidFill>
            <a:srgbClr val="005A9E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Rectangle 7"/>
          <p:cNvSpPr>
            <a:spLocks noChangeArrowheads="1"/>
          </p:cNvSpPr>
          <p:nvPr/>
        </p:nvSpPr>
        <p:spPr bwMode="auto">
          <a:xfrm>
            <a:off x="3510636" y="4015420"/>
            <a:ext cx="171847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项目亮点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auto">
          <a:xfrm>
            <a:off x="6817544" y="920075"/>
            <a:ext cx="168204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技术说明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 rot="16200000">
            <a:off x="2636698" y="3782776"/>
            <a:ext cx="851086" cy="960278"/>
            <a:chOff x="8439634" y="3544648"/>
            <a:chExt cx="1611146" cy="1817848"/>
          </a:xfrm>
        </p:grpSpPr>
        <p:sp>
          <p:nvSpPr>
            <p:cNvPr id="73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2896811" y="4046872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6" name="组合 75"/>
          <p:cNvGrpSpPr/>
          <p:nvPr/>
        </p:nvGrpSpPr>
        <p:grpSpPr>
          <a:xfrm rot="16200000">
            <a:off x="5943150" y="655345"/>
            <a:ext cx="851086" cy="960278"/>
            <a:chOff x="8439634" y="3544648"/>
            <a:chExt cx="1611146" cy="1817848"/>
          </a:xfrm>
        </p:grpSpPr>
        <p:sp>
          <p:nvSpPr>
            <p:cNvPr id="77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6203263" y="907853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0" name="六边形 79"/>
          <p:cNvSpPr/>
          <p:nvPr/>
        </p:nvSpPr>
        <p:spPr>
          <a:xfrm>
            <a:off x="5709249" y="2452688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六边形 80"/>
          <p:cNvSpPr/>
          <p:nvPr/>
        </p:nvSpPr>
        <p:spPr>
          <a:xfrm>
            <a:off x="6368692" y="2526520"/>
            <a:ext cx="2166871" cy="608420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Rectangle 7"/>
          <p:cNvSpPr>
            <a:spLocks noChangeArrowheads="1"/>
          </p:cNvSpPr>
          <p:nvPr/>
        </p:nvSpPr>
        <p:spPr bwMode="auto">
          <a:xfrm>
            <a:off x="6817088" y="2568492"/>
            <a:ext cx="171847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难点突破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 rot="16200000">
            <a:off x="5943150" y="2335848"/>
            <a:ext cx="851086" cy="960278"/>
            <a:chOff x="8439634" y="3544648"/>
            <a:chExt cx="1611146" cy="1817848"/>
          </a:xfrm>
        </p:grpSpPr>
        <p:sp>
          <p:nvSpPr>
            <p:cNvPr id="84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Rectangle 7"/>
          <p:cNvSpPr>
            <a:spLocks noChangeArrowheads="1"/>
          </p:cNvSpPr>
          <p:nvPr/>
        </p:nvSpPr>
        <p:spPr bwMode="auto">
          <a:xfrm>
            <a:off x="6203263" y="2599944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7" name="六边形 86"/>
          <p:cNvSpPr/>
          <p:nvPr/>
        </p:nvSpPr>
        <p:spPr>
          <a:xfrm>
            <a:off x="5709249" y="3899616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368692" y="3973448"/>
            <a:ext cx="2130897" cy="608420"/>
          </a:xfrm>
          <a:prstGeom prst="hexagon">
            <a:avLst/>
          </a:prstGeom>
          <a:solidFill>
            <a:srgbClr val="005A9E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Rectangle 7"/>
          <p:cNvSpPr>
            <a:spLocks noChangeArrowheads="1"/>
          </p:cNvSpPr>
          <p:nvPr/>
        </p:nvSpPr>
        <p:spPr bwMode="auto">
          <a:xfrm>
            <a:off x="6817544" y="4047506"/>
            <a:ext cx="168204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成果展示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0" name="组合 89"/>
          <p:cNvGrpSpPr/>
          <p:nvPr/>
        </p:nvGrpSpPr>
        <p:grpSpPr>
          <a:xfrm rot="16200000">
            <a:off x="5943150" y="3782776"/>
            <a:ext cx="851086" cy="960278"/>
            <a:chOff x="8439634" y="3544648"/>
            <a:chExt cx="1611146" cy="1817848"/>
          </a:xfrm>
        </p:grpSpPr>
        <p:sp>
          <p:nvSpPr>
            <p:cNvPr id="91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3" name="Rectangle 7"/>
          <p:cNvSpPr>
            <a:spLocks noChangeArrowheads="1"/>
          </p:cNvSpPr>
          <p:nvPr/>
        </p:nvSpPr>
        <p:spPr bwMode="auto">
          <a:xfrm>
            <a:off x="6203263" y="4035284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15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65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15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5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300"/>
                            </p:stCondLst>
                            <p:childTnLst>
                              <p:par>
                                <p:cTn id="8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800"/>
                            </p:stCondLst>
                            <p:childTnLst>
                              <p:par>
                                <p:cTn id="9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 tmFilter="0,0; .5, 1; 1, 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450"/>
                            </p:stCondLst>
                            <p:childTnLst>
                              <p:par>
                                <p:cTn id="1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950"/>
                            </p:stCondLst>
                            <p:childTnLst>
                              <p:par>
                                <p:cTn id="1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450"/>
                            </p:stCondLst>
                            <p:childTnLst>
                              <p:par>
                                <p:cTn id="1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950"/>
                            </p:stCondLst>
                            <p:childTnLst>
                              <p:par>
                                <p:cTn id="1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600"/>
                            </p:stCondLst>
                            <p:childTnLst>
                              <p:par>
                                <p:cTn id="1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5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600"/>
                            </p:stCondLst>
                            <p:childTnLst>
                              <p:par>
                                <p:cTn id="1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3100"/>
                            </p:stCondLst>
                            <p:childTnLst>
                              <p:par>
                                <p:cTn id="1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 tmFilter="0,0; .5, 1; 1, 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3750"/>
                            </p:stCondLst>
                            <p:childTnLst>
                              <p:par>
                                <p:cTn id="17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4250"/>
                            </p:stCondLst>
                            <p:childTnLst>
                              <p:par>
                                <p:cTn id="1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4750"/>
                            </p:stCondLst>
                            <p:childTnLst>
                              <p:par>
                                <p:cTn id="1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250"/>
                            </p:stCondLst>
                            <p:childTnLst>
                              <p:par>
                                <p:cTn id="19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2" grpId="0"/>
      <p:bldP spid="43" grpId="0"/>
      <p:bldP spid="46" grpId="0" animBg="1"/>
      <p:bldP spid="47" grpId="0" animBg="1"/>
      <p:bldP spid="48" grpId="0"/>
      <p:bldP spid="49" grpId="0"/>
      <p:bldP spid="53" grpId="0"/>
      <p:bldP spid="63" grpId="0"/>
      <p:bldP spid="66" grpId="0" animBg="1"/>
      <p:bldP spid="67" grpId="0" animBg="1"/>
      <p:bldP spid="68" grpId="0" animBg="1"/>
      <p:bldP spid="69" grpId="0" animBg="1"/>
      <p:bldP spid="70" grpId="0"/>
      <p:bldP spid="71" grpId="0"/>
      <p:bldP spid="75" grpId="0"/>
      <p:bldP spid="79" grpId="0"/>
      <p:bldP spid="80" grpId="0" animBg="1"/>
      <p:bldP spid="81" grpId="0" animBg="1"/>
      <p:bldP spid="82" grpId="0"/>
      <p:bldP spid="86" grpId="0"/>
      <p:bldP spid="87" grpId="0" animBg="1"/>
      <p:bldP spid="88" grpId="0" animBg="1"/>
      <p:bldP spid="89" grpId="0"/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399593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成员分工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9197" y="1896383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7196" y="2267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005A9E"/>
                </a:solidFill>
                <a:cs typeface="+mn-ea"/>
                <a:sym typeface="+mn-lt"/>
              </a:rPr>
              <a:t>团队成员介绍</a:t>
            </a:r>
          </a:p>
        </p:txBody>
      </p:sp>
      <p:grpSp>
        <p:nvGrpSpPr>
          <p:cNvPr id="7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899592" y="1586460"/>
            <a:ext cx="3289117" cy="163891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高家豪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主要负责项目后端的开发，包括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nodejs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，以及项目状态管理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72000" y="1586460"/>
            <a:ext cx="3816424" cy="205440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杨志卫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主要负责项目前端的开发，包括所有页面的搭建，以及相关功能的交互，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和说明文档的制作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项目灵感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9197" y="1896383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027196" y="2267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项目灵感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84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1331640" y="1779662"/>
            <a:ext cx="5861823" cy="937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本项目主要灵感来自于携程酒店界面，通过仿照携程酒店下单页面制作，同时加入了自己的理解。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项目亮点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3757" y="1887328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8869" y="2267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项目亮点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11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12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TextBox 10"/>
          <p:cNvSpPr txBox="1"/>
          <p:nvPr/>
        </p:nvSpPr>
        <p:spPr>
          <a:xfrm>
            <a:off x="1095187" y="1275605"/>
            <a:ext cx="51422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采用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vite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框架，快速冷启动，便于项目修改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使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用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antd</a:t>
            </a: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组件构建，系统整体风格统一</a:t>
            </a:r>
            <a:endParaRPr lang="en-US" altLang="zh-CN" kern="0" dirty="0" smtClean="0">
              <a:solidFill>
                <a:srgbClr val="005A9E"/>
              </a:solidFill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rgbClr val="005A9E"/>
              </a:solidFill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使用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mobx</a:t>
            </a:r>
            <a:r>
              <a:rPr lang="zh-CN" altLang="en-US" kern="0" dirty="0">
                <a:solidFill>
                  <a:srgbClr val="005A9E"/>
                </a:solidFill>
                <a:cs typeface="+mn-ea"/>
                <a:sym typeface="+mn-lt"/>
              </a:rPr>
              <a:t>进行状态管理，状态管理简单可</a:t>
            </a: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伸缩</a:t>
            </a:r>
            <a:endParaRPr lang="en-US" altLang="zh-CN" kern="0" dirty="0" smtClean="0">
              <a:solidFill>
                <a:srgbClr val="005A9E"/>
              </a:solidFill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细节完善，可交互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后端采用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koa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框架，优雅、简洁、性能强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75a5de2-b173-4310-a26e-ea8778a6eca1"/>
  <p:tag name="COMMONDATA" val="eyJoZGlkIjoiMGM1N2Q5MDZkYjZkZjQ2NDk5OGY3YjI5Y2UwOTA3YmI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415</Words>
  <Application>Microsoft Office PowerPoint</Application>
  <PresentationFormat>全屏显示(16:9)</PresentationFormat>
  <Paragraphs>85</Paragraphs>
  <Slides>18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FontAwesome</vt:lpstr>
      <vt:lpstr>宋体</vt:lpstr>
      <vt:lpstr>微软雅黑</vt:lpstr>
      <vt:lpstr>Arial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小鹿PPT； http://pptx.taobao.com</dc:title>
  <dc:creator>小鹿PPT;http://pptx.taobao.com</dc:creator>
  <dc:description>小鹿PPT； http://pptx.taobao.com</dc:description>
  <cp:lastModifiedBy>Owner</cp:lastModifiedBy>
  <cp:revision>26</cp:revision>
  <dcterms:created xsi:type="dcterms:W3CDTF">2018-01-17T07:50:00Z</dcterms:created>
  <dcterms:modified xsi:type="dcterms:W3CDTF">2023-04-24T13:24:12Z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B8720391F6C1421C9492F674FB097A17_12</vt:lpwstr>
  </property>
</Properties>
</file>